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9"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500"/>
    <a:srgbClr val="FFD1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2" d="100"/>
          <a:sy n="122" d="100"/>
        </p:scale>
        <p:origin x="96" y="2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FEF7E602-E9BB-4704-8E5C-8B00164ADEB0}"/>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8121" b="8121"/>
          <a:stretch/>
        </p:blipFill>
        <p:spPr bwMode="auto">
          <a:xfrm>
            <a:off x="0" y="-8458"/>
            <a:ext cx="12192000" cy="686645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9CAFF3A-4A0A-4D7A-A5B0-1DAB6EDA3E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6D6C5F-1F6D-44D1-9CDB-3B7745DCF6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C935B2C-0728-48E3-AF23-F3037A93D70B}"/>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AE927BCD-B976-44DF-8176-39125B5C9E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D0DD5E-70C4-461A-9E60-9CCF71DD0AA1}"/>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47788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581A0-FCB5-4FDD-945A-7C815E89DB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E1F4C6-35B5-4820-9A72-4841135E89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E08984-4A17-4BF9-8754-350C986C61CC}"/>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69ACEA1E-6AEE-4361-8F2D-983D7C6F6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42718B-9F12-4821-8017-A592AF7F5C0D}"/>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3288195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5CC03-52B6-4E60-85BA-72DC1BB4CF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D34F917-752B-4C80-AF60-0BD6EAB6EA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736E9B-040A-448D-87CF-61CBF113B6FC}"/>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A07B868F-5EBA-4067-BCAB-E997DC7BC8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3F6B57-56BD-4993-AA69-1E0E0352454B}"/>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424741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8F897-88DA-4BA1-9462-857EBEF36D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E07015-BA44-42DA-A837-73FD5E9A9E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55170C-0C02-453F-9399-A5155DFF35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F39D29-B674-4DFF-95A7-A4C3F25537D8}"/>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6" name="Footer Placeholder 5">
            <a:extLst>
              <a:ext uri="{FF2B5EF4-FFF2-40B4-BE49-F238E27FC236}">
                <a16:creationId xmlns:a16="http://schemas.microsoft.com/office/drawing/2014/main" id="{7AE99CDC-1A9B-4FD0-8EEC-21070916DF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AA05DD-0BA1-40A5-9432-5BE08857192A}"/>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2538471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BA47D-C1F2-4E50-9931-96C718E1CA6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385689-6FE6-49AB-BB4B-D9A5FE255A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50DDDC-ED5D-448D-A5E0-4B47D8C3E7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1A8CB9-CA2B-4BA4-93C2-D796140C37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8B3CC8-9B68-42A2-BE5F-AC2292B4F3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6439EC-E27B-4F94-B1F2-61A6504ED040}"/>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8" name="Footer Placeholder 7">
            <a:extLst>
              <a:ext uri="{FF2B5EF4-FFF2-40B4-BE49-F238E27FC236}">
                <a16:creationId xmlns:a16="http://schemas.microsoft.com/office/drawing/2014/main" id="{4FDC651E-388B-40BC-BCA2-36CE69AD57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92A386-A528-43B0-A821-6D64442A876F}"/>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1687005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1FF2F-9002-4C59-95B4-C822997D130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6EBDBF-3BF5-4B78-98FF-6B8974536EEB}"/>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4" name="Footer Placeholder 3">
            <a:extLst>
              <a:ext uri="{FF2B5EF4-FFF2-40B4-BE49-F238E27FC236}">
                <a16:creationId xmlns:a16="http://schemas.microsoft.com/office/drawing/2014/main" id="{AEAFBF55-7978-4C80-BE7F-FBFED34C9F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3D2423-84D3-4F17-B60E-B109AD503A36}"/>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393127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C7469B-422C-41FF-8CBD-AC0104412E6E}"/>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3" name="Footer Placeholder 2">
            <a:extLst>
              <a:ext uri="{FF2B5EF4-FFF2-40B4-BE49-F238E27FC236}">
                <a16:creationId xmlns:a16="http://schemas.microsoft.com/office/drawing/2014/main" id="{3FFC1848-2759-4317-AE0C-B8CCE1FCC4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C6944E6-E05F-4CF9-ABF5-C0A348EAF9BA}"/>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3745837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1A78D-264F-407F-A113-206B0E2862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BB624F-1739-46B1-AC56-8FFC43A8FD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A858F5-6E8E-4390-8904-93D2B1B13E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63E3BC-D170-4AD9-A834-8EC0847A04FF}"/>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6" name="Footer Placeholder 5">
            <a:extLst>
              <a:ext uri="{FF2B5EF4-FFF2-40B4-BE49-F238E27FC236}">
                <a16:creationId xmlns:a16="http://schemas.microsoft.com/office/drawing/2014/main" id="{F5A8EA1C-B034-4E39-9FBF-EDB8148F37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64CC22-9D4E-4B13-AABF-01C1A59F26B6}"/>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3956528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B9C56-8959-4EAE-9192-FE3C94EC7B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E8C3E0-5081-4C0E-AAF4-ADFB272FFB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9F594C-08FB-4BC9-93C4-24FFD5302D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4112A5-B4CB-4D5D-A211-D702DCF52849}"/>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6" name="Footer Placeholder 5">
            <a:extLst>
              <a:ext uri="{FF2B5EF4-FFF2-40B4-BE49-F238E27FC236}">
                <a16:creationId xmlns:a16="http://schemas.microsoft.com/office/drawing/2014/main" id="{9E01CD7A-A3DE-415E-A3BC-817212FACE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96C6F5-C713-4B59-86EE-7D4797F21FF3}"/>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71425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97912-7664-4E4B-A0EF-DE355B42EC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F66C03-B0A2-4ED4-8AC9-2D7152A4BDA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F5F5F6-8CE8-4E16-9E77-239CE6507B90}"/>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03A6FA9D-CAB2-4143-AC37-21B97A4A3E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BA4E27-6C64-4E35-B410-B9B389FE43AA}"/>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1838631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3A379C-09C5-4999-9DDB-52901DA85E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6FB0A3-FDBF-41BD-ADF3-FA82D2DA62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376909-FA44-493E-8043-72918CB9D96F}"/>
              </a:ext>
            </a:extLst>
          </p:cNvPr>
          <p:cNvSpPr>
            <a:spLocks noGrp="1"/>
          </p:cNvSpPr>
          <p:nvPr>
            <p:ph type="dt" sz="half" idx="10"/>
          </p:nvPr>
        </p:nvSpPr>
        <p:spPr/>
        <p:txBody>
          <a:body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69091E60-8897-4205-92B1-82F3048756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503438-9349-43DD-8D64-117C34D436FF}"/>
              </a:ext>
            </a:extLst>
          </p:cNvPr>
          <p:cNvSpPr>
            <a:spLocks noGrp="1"/>
          </p:cNvSpPr>
          <p:nvPr>
            <p:ph type="sldNum" sz="quarter" idx="12"/>
          </p:nvPr>
        </p:nvSpPr>
        <p:spPr/>
        <p:txBody>
          <a:bodyPr/>
          <a:lstStyle/>
          <a:p>
            <a:fld id="{55C21783-5A97-40BF-90DA-0940614EA0AB}" type="slidenum">
              <a:rPr lang="en-GB" smtClean="0"/>
              <a:t>‹#›</a:t>
            </a:fld>
            <a:endParaRPr lang="en-GB"/>
          </a:p>
        </p:txBody>
      </p:sp>
    </p:spTree>
    <p:extLst>
      <p:ext uri="{BB962C8B-B14F-4D97-AF65-F5344CB8AC3E}">
        <p14:creationId xmlns:p14="http://schemas.microsoft.com/office/powerpoint/2010/main" val="1796372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6765A8-2E12-4E70-A703-ACC082B6BA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E1EABB-2203-4ECE-B0DA-2DD47B7973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F17C61-2F5E-44ED-9E60-149B9A8129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3592C5-38C6-4696-AE77-E757C8FFF1A5}" type="datetimeFigureOut">
              <a:rPr lang="en-GB" smtClean="0"/>
              <a:t>07/03/2022</a:t>
            </a:fld>
            <a:endParaRPr lang="en-GB"/>
          </a:p>
        </p:txBody>
      </p:sp>
      <p:sp>
        <p:nvSpPr>
          <p:cNvPr id="5" name="Footer Placeholder 4">
            <a:extLst>
              <a:ext uri="{FF2B5EF4-FFF2-40B4-BE49-F238E27FC236}">
                <a16:creationId xmlns:a16="http://schemas.microsoft.com/office/drawing/2014/main" id="{B4D9ACE3-AD15-48A2-B627-84A3BEE314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BE56BB3-39CE-44E1-8D71-0755BF83CD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C21783-5A97-40BF-90DA-0940614EA0AB}" type="slidenum">
              <a:rPr lang="en-GB" smtClean="0"/>
              <a:t>‹#›</a:t>
            </a:fld>
            <a:endParaRPr lang="en-GB"/>
          </a:p>
        </p:txBody>
      </p:sp>
    </p:spTree>
    <p:extLst>
      <p:ext uri="{BB962C8B-B14F-4D97-AF65-F5344CB8AC3E}">
        <p14:creationId xmlns:p14="http://schemas.microsoft.com/office/powerpoint/2010/main" val="268300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5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A6994-C03C-4C6E-9875-A42B033A0934}"/>
              </a:ext>
            </a:extLst>
          </p:cNvPr>
          <p:cNvSpPr>
            <a:spLocks noGrp="1"/>
          </p:cNvSpPr>
          <p:nvPr>
            <p:ph type="ctrTitle"/>
          </p:nvPr>
        </p:nvSpPr>
        <p:spPr>
          <a:xfrm>
            <a:off x="1524000" y="1122363"/>
            <a:ext cx="8014283" cy="1655762"/>
          </a:xfrm>
        </p:spPr>
        <p:txBody>
          <a:bodyPr>
            <a:normAutofit fontScale="90000"/>
          </a:bodyPr>
          <a:lstStyle/>
          <a:p>
            <a:pPr algn="l"/>
            <a:r>
              <a:rPr lang="en-GB" b="1" dirty="0">
                <a:solidFill>
                  <a:schemeClr val="bg1"/>
                </a:solidFill>
                <a:latin typeface="Helvetica Neue"/>
              </a:rPr>
              <a:t>Swansea Schools Stand up for Ukraine</a:t>
            </a:r>
          </a:p>
        </p:txBody>
      </p:sp>
      <p:sp>
        <p:nvSpPr>
          <p:cNvPr id="3" name="Subtitle 2">
            <a:extLst>
              <a:ext uri="{FF2B5EF4-FFF2-40B4-BE49-F238E27FC236}">
                <a16:creationId xmlns:a16="http://schemas.microsoft.com/office/drawing/2014/main" id="{46636CE1-14C1-47FA-81B6-D7260B1D56A7}"/>
              </a:ext>
            </a:extLst>
          </p:cNvPr>
          <p:cNvSpPr>
            <a:spLocks noGrp="1"/>
          </p:cNvSpPr>
          <p:nvPr>
            <p:ph type="subTitle" idx="1"/>
          </p:nvPr>
        </p:nvSpPr>
        <p:spPr>
          <a:xfrm>
            <a:off x="1524000" y="4697834"/>
            <a:ext cx="9144000" cy="559965"/>
          </a:xfrm>
        </p:spPr>
        <p:txBody>
          <a:bodyPr>
            <a:normAutofit/>
          </a:bodyPr>
          <a:lstStyle/>
          <a:p>
            <a:pPr algn="l"/>
            <a:r>
              <a:rPr lang="en-GB" sz="2800" b="1" dirty="0">
                <a:latin typeface="Helvetica Neue"/>
              </a:rPr>
              <a:t>Thursday 10</a:t>
            </a:r>
            <a:r>
              <a:rPr lang="en-GB" sz="2800" b="1" baseline="30000" dirty="0">
                <a:latin typeface="Helvetica Neue"/>
              </a:rPr>
              <a:t>th</a:t>
            </a:r>
            <a:r>
              <a:rPr lang="en-GB" sz="2800" b="1" dirty="0">
                <a:latin typeface="Helvetica Neue"/>
              </a:rPr>
              <a:t> March 2022</a:t>
            </a:r>
          </a:p>
        </p:txBody>
      </p:sp>
      <p:pic>
        <p:nvPicPr>
          <p:cNvPr id="1026" name="Picture 2" descr="I Stand With Ukraine Heart Flag Badge : Kool Badges">
            <a:extLst>
              <a:ext uri="{FF2B5EF4-FFF2-40B4-BE49-F238E27FC236}">
                <a16:creationId xmlns:a16="http://schemas.microsoft.com/office/drawing/2014/main" id="{F0CC62E9-D08A-4126-86B9-74023B025F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3391" y="609601"/>
            <a:ext cx="2606878" cy="258647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431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76AF-7E93-4FE4-A8F4-137C8ECA4C89}"/>
              </a:ext>
            </a:extLst>
          </p:cNvPr>
          <p:cNvSpPr>
            <a:spLocks noGrp="1"/>
          </p:cNvSpPr>
          <p:nvPr>
            <p:ph type="title"/>
          </p:nvPr>
        </p:nvSpPr>
        <p:spPr>
          <a:xfrm>
            <a:off x="838200" y="0"/>
            <a:ext cx="10515600" cy="1325563"/>
          </a:xfrm>
        </p:spPr>
        <p:txBody>
          <a:bodyPr>
            <a:normAutofit/>
          </a:bodyPr>
          <a:lstStyle/>
          <a:p>
            <a:r>
              <a:rPr lang="en-US" sz="3600" b="1" i="0" dirty="0">
                <a:solidFill>
                  <a:srgbClr val="0070C0"/>
                </a:solidFill>
                <a:effectLst/>
                <a:latin typeface="Helvetica Neue"/>
              </a:rPr>
              <a:t>What is the Red Cross doing to help Ukrainian people now?</a:t>
            </a:r>
            <a:endParaRPr lang="en-GB" sz="3600" dirty="0">
              <a:solidFill>
                <a:srgbClr val="0070C0"/>
              </a:solidFill>
            </a:endParaRPr>
          </a:p>
        </p:txBody>
      </p:sp>
      <p:sp>
        <p:nvSpPr>
          <p:cNvPr id="3" name="Content Placeholder 2">
            <a:extLst>
              <a:ext uri="{FF2B5EF4-FFF2-40B4-BE49-F238E27FC236}">
                <a16:creationId xmlns:a16="http://schemas.microsoft.com/office/drawing/2014/main" id="{044030FE-F737-42CA-97A6-04A7A271D6FE}"/>
              </a:ext>
            </a:extLst>
          </p:cNvPr>
          <p:cNvSpPr>
            <a:spLocks noGrp="1"/>
          </p:cNvSpPr>
          <p:nvPr>
            <p:ph idx="1"/>
          </p:nvPr>
        </p:nvSpPr>
        <p:spPr>
          <a:xfrm>
            <a:off x="73088" y="1730989"/>
            <a:ext cx="5926495" cy="5015043"/>
          </a:xfrm>
        </p:spPr>
        <p:txBody>
          <a:bodyPr>
            <a:normAutofit lnSpcReduction="10000"/>
          </a:bodyPr>
          <a:lstStyle/>
          <a:p>
            <a:pPr algn="l"/>
            <a:r>
              <a:rPr lang="en-US" b="0" i="0" dirty="0">
                <a:solidFill>
                  <a:srgbClr val="343434"/>
                </a:solidFill>
                <a:effectLst/>
                <a:latin typeface="Helvetica Neue"/>
              </a:rPr>
              <a:t>So far, Red Cross teams in Ukraine have distributed over 30,000 food and hygiene parcels and provided food, warm clothes, and other aid to around 8,000 people sheltering in metro stations.</a:t>
            </a:r>
          </a:p>
          <a:p>
            <a:pPr algn="l"/>
            <a:r>
              <a:rPr lang="en-US" b="0" i="0" dirty="0">
                <a:solidFill>
                  <a:srgbClr val="343434"/>
                </a:solidFill>
                <a:effectLst/>
                <a:latin typeface="Helvetica Neue"/>
              </a:rPr>
              <a:t>First aid training has also been delivered to over 2,000 people taking cover in metro stations and bomb shelters, so they have the skills to treat their loved ones if needed.</a:t>
            </a:r>
          </a:p>
          <a:p>
            <a:endParaRPr lang="en-GB" dirty="0"/>
          </a:p>
        </p:txBody>
      </p:sp>
      <p:cxnSp>
        <p:nvCxnSpPr>
          <p:cNvPr id="5" name="Straight Connector 4">
            <a:extLst>
              <a:ext uri="{FF2B5EF4-FFF2-40B4-BE49-F238E27FC236}">
                <a16:creationId xmlns:a16="http://schemas.microsoft.com/office/drawing/2014/main" id="{0E58C9C1-D926-48B8-AC26-E4B5E5EF36B5}"/>
              </a:ext>
            </a:extLst>
          </p:cNvPr>
          <p:cNvCxnSpPr/>
          <p:nvPr/>
        </p:nvCxnSpPr>
        <p:spPr>
          <a:xfrm>
            <a:off x="276837" y="1325563"/>
            <a:ext cx="11459361" cy="0"/>
          </a:xfrm>
          <a:prstGeom prst="line">
            <a:avLst/>
          </a:prstGeom>
          <a:ln w="117475">
            <a:solidFill>
              <a:srgbClr val="FFD500"/>
            </a:solidFill>
          </a:ln>
        </p:spPr>
        <p:style>
          <a:lnRef idx="1">
            <a:schemeClr val="accent1"/>
          </a:lnRef>
          <a:fillRef idx="0">
            <a:schemeClr val="accent1"/>
          </a:fillRef>
          <a:effectRef idx="0">
            <a:schemeClr val="accent1"/>
          </a:effectRef>
          <a:fontRef idx="minor">
            <a:schemeClr val="tx1"/>
          </a:fontRef>
        </p:style>
      </p:cxnSp>
      <p:pic>
        <p:nvPicPr>
          <p:cNvPr id="3074" name="Picture 2" descr="Ukraine crisis: the Red Cross response across Europe">
            <a:extLst>
              <a:ext uri="{FF2B5EF4-FFF2-40B4-BE49-F238E27FC236}">
                <a16:creationId xmlns:a16="http://schemas.microsoft.com/office/drawing/2014/main" id="{51A66885-61AF-475A-A4C1-D42D84CE3E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02965" y="1597903"/>
            <a:ext cx="4439659" cy="24983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Romanian Red Cross has deployed volunteers from all branches along its border to distribute food, water, basic aid items and hygiene products to people in need.">
            <a:extLst>
              <a:ext uri="{FF2B5EF4-FFF2-40B4-BE49-F238E27FC236}">
                <a16:creationId xmlns:a16="http://schemas.microsoft.com/office/drawing/2014/main" id="{349BF706-03BB-473B-B66F-ED093C1E5F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2965" y="4206874"/>
            <a:ext cx="4439659" cy="249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280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E5ECF-F9D4-435D-95DC-85C4F58C2FC2}"/>
              </a:ext>
            </a:extLst>
          </p:cNvPr>
          <p:cNvSpPr>
            <a:spLocks noGrp="1"/>
          </p:cNvSpPr>
          <p:nvPr>
            <p:ph type="title"/>
          </p:nvPr>
        </p:nvSpPr>
        <p:spPr>
          <a:xfrm>
            <a:off x="838200" y="0"/>
            <a:ext cx="10515600" cy="977114"/>
          </a:xfrm>
        </p:spPr>
        <p:txBody>
          <a:bodyPr>
            <a:normAutofit/>
          </a:bodyPr>
          <a:lstStyle/>
          <a:p>
            <a:r>
              <a:rPr lang="en-GB" sz="3600" b="1" dirty="0">
                <a:solidFill>
                  <a:srgbClr val="0070C0"/>
                </a:solidFill>
                <a:latin typeface="Helvetica Neue"/>
              </a:rPr>
              <a:t>What’s happening right now</a:t>
            </a:r>
          </a:p>
        </p:txBody>
      </p:sp>
      <p:cxnSp>
        <p:nvCxnSpPr>
          <p:cNvPr id="7" name="Straight Connector 6">
            <a:extLst>
              <a:ext uri="{FF2B5EF4-FFF2-40B4-BE49-F238E27FC236}">
                <a16:creationId xmlns:a16="http://schemas.microsoft.com/office/drawing/2014/main" id="{3CB6B9F0-511A-4048-BEF8-F9C518B8DB5E}"/>
              </a:ext>
            </a:extLst>
          </p:cNvPr>
          <p:cNvCxnSpPr/>
          <p:nvPr/>
        </p:nvCxnSpPr>
        <p:spPr>
          <a:xfrm>
            <a:off x="258176" y="931077"/>
            <a:ext cx="11459361" cy="0"/>
          </a:xfrm>
          <a:prstGeom prst="line">
            <a:avLst/>
          </a:prstGeom>
          <a:ln w="117475">
            <a:solidFill>
              <a:srgbClr val="FFD500"/>
            </a:solidFill>
          </a:ln>
        </p:spPr>
        <p:style>
          <a:lnRef idx="1">
            <a:schemeClr val="accent1"/>
          </a:lnRef>
          <a:fillRef idx="0">
            <a:schemeClr val="accent1"/>
          </a:fillRef>
          <a:effectRef idx="0">
            <a:schemeClr val="accent1"/>
          </a:effectRef>
          <a:fontRef idx="minor">
            <a:schemeClr val="tx1"/>
          </a:fontRef>
        </p:style>
      </p:cxnSp>
      <p:pic>
        <p:nvPicPr>
          <p:cNvPr id="11" name="Ukraine 2-1">
            <a:hlinkClick r:id="" action="ppaction://media"/>
            <a:extLst>
              <a:ext uri="{FF2B5EF4-FFF2-40B4-BE49-F238E27FC236}">
                <a16:creationId xmlns:a16="http://schemas.microsoft.com/office/drawing/2014/main" id="{B2B3254B-8618-472A-8C03-857E0966721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96838" y="1197347"/>
            <a:ext cx="9234204" cy="5194122"/>
          </a:xfrm>
        </p:spPr>
      </p:pic>
    </p:spTree>
    <p:extLst>
      <p:ext uri="{BB962C8B-B14F-4D97-AF65-F5344CB8AC3E}">
        <p14:creationId xmlns:p14="http://schemas.microsoft.com/office/powerpoint/2010/main" val="1423103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49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CA744-67EE-48AC-85F1-EA849B51CE24}"/>
              </a:ext>
            </a:extLst>
          </p:cNvPr>
          <p:cNvSpPr>
            <a:spLocks noGrp="1"/>
          </p:cNvSpPr>
          <p:nvPr>
            <p:ph type="title"/>
          </p:nvPr>
        </p:nvSpPr>
        <p:spPr>
          <a:xfrm>
            <a:off x="302003" y="1"/>
            <a:ext cx="11110519" cy="796954"/>
          </a:xfrm>
        </p:spPr>
        <p:txBody>
          <a:bodyPr/>
          <a:lstStyle/>
          <a:p>
            <a:r>
              <a:rPr lang="en-GB" b="1" dirty="0">
                <a:solidFill>
                  <a:srgbClr val="0070C0"/>
                </a:solidFill>
                <a:latin typeface="Helvetica Neue"/>
              </a:rPr>
              <a:t>What are Swansea schools doing?</a:t>
            </a:r>
          </a:p>
        </p:txBody>
      </p:sp>
      <p:sp>
        <p:nvSpPr>
          <p:cNvPr id="3" name="Content Placeholder 2">
            <a:extLst>
              <a:ext uri="{FF2B5EF4-FFF2-40B4-BE49-F238E27FC236}">
                <a16:creationId xmlns:a16="http://schemas.microsoft.com/office/drawing/2014/main" id="{0E249D22-662E-4DF8-B2CD-34C595EC522A}"/>
              </a:ext>
            </a:extLst>
          </p:cNvPr>
          <p:cNvSpPr>
            <a:spLocks noGrp="1"/>
          </p:cNvSpPr>
          <p:nvPr>
            <p:ph idx="1"/>
          </p:nvPr>
        </p:nvSpPr>
        <p:spPr>
          <a:xfrm>
            <a:off x="91594" y="1274481"/>
            <a:ext cx="6157519" cy="5150839"/>
          </a:xfrm>
        </p:spPr>
        <p:txBody>
          <a:bodyPr>
            <a:normAutofit/>
          </a:bodyPr>
          <a:lstStyle/>
          <a:p>
            <a:pPr algn="l">
              <a:lnSpc>
                <a:spcPct val="110000"/>
              </a:lnSpc>
            </a:pPr>
            <a:r>
              <a:rPr lang="en-US" sz="2000" b="0" i="0" dirty="0">
                <a:solidFill>
                  <a:srgbClr val="262626"/>
                </a:solidFill>
                <a:effectLst/>
                <a:latin typeface="Helvetica Neue"/>
              </a:rPr>
              <a:t>Our money will get sent straight to the Red Cross that is on the front line of the crisis.  It will be used to purchase much needed emergency medical supplies, shelter to those who have been displaced, give families access to food and water and relief items.</a:t>
            </a:r>
          </a:p>
          <a:p>
            <a:pPr algn="l">
              <a:lnSpc>
                <a:spcPct val="110000"/>
              </a:lnSpc>
            </a:pPr>
            <a:r>
              <a:rPr lang="en-US" sz="2000" b="0" i="0" dirty="0">
                <a:solidFill>
                  <a:srgbClr val="262626"/>
                </a:solidFill>
                <a:effectLst/>
                <a:latin typeface="Helvetica Neue"/>
              </a:rPr>
              <a:t>On </a:t>
            </a:r>
            <a:r>
              <a:rPr lang="en-US" sz="2000" b="1" i="0" dirty="0">
                <a:solidFill>
                  <a:srgbClr val="262626"/>
                </a:solidFill>
                <a:effectLst/>
                <a:latin typeface="Helvetica Neue"/>
              </a:rPr>
              <a:t>Thursday 10th March </a:t>
            </a:r>
            <a:r>
              <a:rPr lang="en-US" sz="2000" b="0" i="0" dirty="0">
                <a:solidFill>
                  <a:srgbClr val="262626"/>
                </a:solidFill>
                <a:effectLst/>
                <a:latin typeface="Helvetica Neue"/>
              </a:rPr>
              <a:t>we will be holding a ‘</a:t>
            </a:r>
            <a:r>
              <a:rPr lang="en-US" sz="2000" i="1" dirty="0">
                <a:solidFill>
                  <a:srgbClr val="262626"/>
                </a:solidFill>
                <a:effectLst/>
                <a:latin typeface="Helvetica Neue"/>
              </a:rPr>
              <a:t>Stand up for Ukraine</a:t>
            </a:r>
            <a:r>
              <a:rPr lang="en-US" sz="2000" b="0" i="0" dirty="0">
                <a:solidFill>
                  <a:srgbClr val="262626"/>
                </a:solidFill>
                <a:effectLst/>
                <a:latin typeface="Helvetica Neue"/>
              </a:rPr>
              <a:t>’ day across all schools in </a:t>
            </a:r>
            <a:r>
              <a:rPr lang="en-US" sz="2000" dirty="0">
                <a:solidFill>
                  <a:srgbClr val="262626"/>
                </a:solidFill>
                <a:latin typeface="Helvetica Neue"/>
              </a:rPr>
              <a:t>S</a:t>
            </a:r>
            <a:r>
              <a:rPr lang="en-US" sz="2000" b="0" i="0" dirty="0">
                <a:solidFill>
                  <a:srgbClr val="262626"/>
                </a:solidFill>
                <a:effectLst/>
                <a:latin typeface="Helvetica Neue"/>
              </a:rPr>
              <a:t>wansea. </a:t>
            </a:r>
          </a:p>
          <a:p>
            <a:pPr algn="l">
              <a:lnSpc>
                <a:spcPct val="110000"/>
              </a:lnSpc>
              <a:spcAft>
                <a:spcPts val="600"/>
              </a:spcAft>
            </a:pPr>
            <a:r>
              <a:rPr lang="en-US" sz="2000" b="0" i="0" dirty="0">
                <a:solidFill>
                  <a:srgbClr val="262626"/>
                </a:solidFill>
                <a:effectLst/>
                <a:latin typeface="Helvetica Neue"/>
              </a:rPr>
              <a:t>Pupils and staff can wear something blue and yellow to support those in Ukraine for a fee of £1. </a:t>
            </a:r>
          </a:p>
        </p:txBody>
      </p:sp>
      <p:pic>
        <p:nvPicPr>
          <p:cNvPr id="7" name="Picture 6">
            <a:extLst>
              <a:ext uri="{FF2B5EF4-FFF2-40B4-BE49-F238E27FC236}">
                <a16:creationId xmlns:a16="http://schemas.microsoft.com/office/drawing/2014/main" id="{538DBE98-038D-4A7C-8380-36928D7B5B14}"/>
              </a:ext>
            </a:extLst>
          </p:cNvPr>
          <p:cNvPicPr>
            <a:picLocks noChangeAspect="1"/>
          </p:cNvPicPr>
          <p:nvPr/>
        </p:nvPicPr>
        <p:blipFill rotWithShape="1">
          <a:blip r:embed="rId2"/>
          <a:srcRect l="17827" t="2445" r="18203" b="45547"/>
          <a:stretch/>
        </p:blipFill>
        <p:spPr>
          <a:xfrm>
            <a:off x="6391062" y="1045031"/>
            <a:ext cx="5630312" cy="5609741"/>
          </a:xfrm>
          <a:prstGeom prst="rect">
            <a:avLst/>
          </a:prstGeom>
        </p:spPr>
      </p:pic>
      <p:cxnSp>
        <p:nvCxnSpPr>
          <p:cNvPr id="8" name="Straight Connector 7">
            <a:extLst>
              <a:ext uri="{FF2B5EF4-FFF2-40B4-BE49-F238E27FC236}">
                <a16:creationId xmlns:a16="http://schemas.microsoft.com/office/drawing/2014/main" id="{FC076610-0513-4930-8BC5-0DECEBD95AB7}"/>
              </a:ext>
            </a:extLst>
          </p:cNvPr>
          <p:cNvCxnSpPr>
            <a:cxnSpLocks/>
          </p:cNvCxnSpPr>
          <p:nvPr/>
        </p:nvCxnSpPr>
        <p:spPr>
          <a:xfrm>
            <a:off x="302003" y="796955"/>
            <a:ext cx="11398585" cy="0"/>
          </a:xfrm>
          <a:prstGeom prst="line">
            <a:avLst/>
          </a:prstGeom>
          <a:ln w="117475">
            <a:solidFill>
              <a:srgbClr val="FFD5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8590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3627D-0A54-48BF-9117-9287F5851C74}"/>
              </a:ext>
            </a:extLst>
          </p:cNvPr>
          <p:cNvSpPr>
            <a:spLocks noGrp="1"/>
          </p:cNvSpPr>
          <p:nvPr>
            <p:ph type="title"/>
          </p:nvPr>
        </p:nvSpPr>
        <p:spPr>
          <a:xfrm>
            <a:off x="838200" y="0"/>
            <a:ext cx="10515600" cy="1325563"/>
          </a:xfrm>
        </p:spPr>
        <p:txBody>
          <a:bodyPr/>
          <a:lstStyle/>
          <a:p>
            <a:r>
              <a:rPr lang="en-GB" b="1" dirty="0">
                <a:solidFill>
                  <a:srgbClr val="0070C0"/>
                </a:solidFill>
                <a:latin typeface="Helvetica Neue"/>
              </a:rPr>
              <a:t>Your donations matter!</a:t>
            </a:r>
          </a:p>
        </p:txBody>
      </p:sp>
      <p:sp>
        <p:nvSpPr>
          <p:cNvPr id="3" name="Content Placeholder 2">
            <a:extLst>
              <a:ext uri="{FF2B5EF4-FFF2-40B4-BE49-F238E27FC236}">
                <a16:creationId xmlns:a16="http://schemas.microsoft.com/office/drawing/2014/main" id="{1F10A190-F9EB-41AE-85D2-E8B1614ABC70}"/>
              </a:ext>
            </a:extLst>
          </p:cNvPr>
          <p:cNvSpPr>
            <a:spLocks noGrp="1"/>
          </p:cNvSpPr>
          <p:nvPr>
            <p:ph idx="1"/>
          </p:nvPr>
        </p:nvSpPr>
        <p:spPr/>
        <p:txBody>
          <a:bodyPr>
            <a:normAutofit/>
          </a:bodyPr>
          <a:lstStyle/>
          <a:p>
            <a:r>
              <a:rPr lang="en-US" b="1" i="0" dirty="0">
                <a:solidFill>
                  <a:srgbClr val="343434"/>
                </a:solidFill>
                <a:effectLst/>
                <a:latin typeface="Helvetica Neue"/>
              </a:rPr>
              <a:t>Your donation will help us reach more people.</a:t>
            </a:r>
          </a:p>
          <a:p>
            <a:pPr lvl="1"/>
            <a:r>
              <a:rPr lang="en-US" b="1" i="0" dirty="0">
                <a:solidFill>
                  <a:srgbClr val="343434"/>
                </a:solidFill>
                <a:effectLst/>
                <a:latin typeface="Helvetica Neue"/>
              </a:rPr>
              <a:t>£10</a:t>
            </a:r>
            <a:r>
              <a:rPr lang="en-US" b="0" i="0" dirty="0">
                <a:solidFill>
                  <a:srgbClr val="343434"/>
                </a:solidFill>
                <a:effectLst/>
                <a:latin typeface="Helvetica Neue"/>
              </a:rPr>
              <a:t> could provide a hygiene kit to a family of five, giving them supplies to stay healthy for a month</a:t>
            </a:r>
          </a:p>
          <a:p>
            <a:pPr lvl="1"/>
            <a:r>
              <a:rPr lang="en-US" b="1" i="0" dirty="0">
                <a:solidFill>
                  <a:srgbClr val="343434"/>
                </a:solidFill>
                <a:effectLst/>
                <a:latin typeface="Helvetica Neue"/>
              </a:rPr>
              <a:t>£20</a:t>
            </a:r>
            <a:r>
              <a:rPr lang="en-US" b="0" i="0" dirty="0">
                <a:solidFill>
                  <a:srgbClr val="343434"/>
                </a:solidFill>
                <a:effectLst/>
                <a:latin typeface="Helvetica Neue"/>
              </a:rPr>
              <a:t> could provide five blankets to families taking shelter </a:t>
            </a:r>
          </a:p>
          <a:p>
            <a:pPr lvl="1"/>
            <a:r>
              <a:rPr lang="en-US" b="1" i="0" dirty="0">
                <a:solidFill>
                  <a:srgbClr val="343434"/>
                </a:solidFill>
                <a:effectLst/>
                <a:latin typeface="Helvetica Neue"/>
              </a:rPr>
              <a:t>£33</a:t>
            </a:r>
            <a:r>
              <a:rPr lang="en-US" b="0" i="0" dirty="0">
                <a:solidFill>
                  <a:srgbClr val="343434"/>
                </a:solidFill>
                <a:effectLst/>
                <a:latin typeface="Helvetica Neue"/>
              </a:rPr>
              <a:t> could provide 40 chlorine tablets to ensure that families have access to clean, safe water</a:t>
            </a:r>
          </a:p>
          <a:p>
            <a:pPr lvl="1"/>
            <a:r>
              <a:rPr lang="en-US" b="1" i="0" dirty="0">
                <a:solidFill>
                  <a:srgbClr val="343434"/>
                </a:solidFill>
                <a:effectLst/>
                <a:latin typeface="Helvetica Neue"/>
              </a:rPr>
              <a:t>£72</a:t>
            </a:r>
            <a:r>
              <a:rPr lang="en-US" b="0" i="0" dirty="0">
                <a:solidFill>
                  <a:srgbClr val="343434"/>
                </a:solidFill>
                <a:effectLst/>
                <a:latin typeface="Helvetica Neue"/>
              </a:rPr>
              <a:t> could provide a thermometer to help treat those who have fallen ill</a:t>
            </a:r>
          </a:p>
          <a:p>
            <a:pPr lvl="1"/>
            <a:r>
              <a:rPr lang="en-US" b="1" i="0" dirty="0">
                <a:solidFill>
                  <a:srgbClr val="343434"/>
                </a:solidFill>
                <a:effectLst/>
                <a:latin typeface="Helvetica Neue"/>
              </a:rPr>
              <a:t>£210</a:t>
            </a:r>
            <a:r>
              <a:rPr lang="en-US" b="0" i="0" dirty="0">
                <a:solidFill>
                  <a:srgbClr val="343434"/>
                </a:solidFill>
                <a:effectLst/>
                <a:latin typeface="Helvetica Neue"/>
              </a:rPr>
              <a:t> could provide a fully equipped first aid kit, including supplies, to a first aider treating those wounded</a:t>
            </a:r>
          </a:p>
          <a:p>
            <a:endParaRPr lang="en-GB" dirty="0"/>
          </a:p>
        </p:txBody>
      </p:sp>
      <p:cxnSp>
        <p:nvCxnSpPr>
          <p:cNvPr id="4" name="Straight Connector 3">
            <a:extLst>
              <a:ext uri="{FF2B5EF4-FFF2-40B4-BE49-F238E27FC236}">
                <a16:creationId xmlns:a16="http://schemas.microsoft.com/office/drawing/2014/main" id="{C169F035-5495-41CF-B970-8DA499DF894F}"/>
              </a:ext>
            </a:extLst>
          </p:cNvPr>
          <p:cNvCxnSpPr/>
          <p:nvPr/>
        </p:nvCxnSpPr>
        <p:spPr>
          <a:xfrm>
            <a:off x="276837" y="1325563"/>
            <a:ext cx="11459361" cy="0"/>
          </a:xfrm>
          <a:prstGeom prst="line">
            <a:avLst/>
          </a:prstGeom>
          <a:ln w="117475">
            <a:solidFill>
              <a:srgbClr val="FFD5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82951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299</Words>
  <Application>Microsoft Office PowerPoint</Application>
  <PresentationFormat>Widescreen</PresentationFormat>
  <Paragraphs>17</Paragraphs>
  <Slides>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Helvetica Neue</vt:lpstr>
      <vt:lpstr>Office Theme</vt:lpstr>
      <vt:lpstr>Swansea Schools Stand up for Ukraine</vt:lpstr>
      <vt:lpstr>What is the Red Cross doing to help Ukrainian people now?</vt:lpstr>
      <vt:lpstr>What’s happening right now</vt:lpstr>
      <vt:lpstr>What are Swansea schools doing?</vt:lpstr>
      <vt:lpstr>Your donations matter!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Swansea Schools Stand up for Ukraine</dc:title>
  <dc:creator>D Lewis (Pontarddulais Comprehensive School)</dc:creator>
  <cp:lastModifiedBy>CHC-ITCO</cp:lastModifiedBy>
  <cp:revision>10</cp:revision>
  <dcterms:created xsi:type="dcterms:W3CDTF">2022-03-07T10:39:19Z</dcterms:created>
  <dcterms:modified xsi:type="dcterms:W3CDTF">2022-03-07T14:52:42Z</dcterms:modified>
</cp:coreProperties>
</file>